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handoutMasterIdLst>
    <p:handoutMasterId r:id="rId64"/>
  </p:handoutMasterIdLst>
  <p:sldIdLst>
    <p:sldId id="256" r:id="rId2"/>
    <p:sldId id="464" r:id="rId3"/>
    <p:sldId id="465" r:id="rId4"/>
    <p:sldId id="466" r:id="rId5"/>
    <p:sldId id="467" r:id="rId6"/>
    <p:sldId id="506" r:id="rId7"/>
    <p:sldId id="473" r:id="rId8"/>
    <p:sldId id="509" r:id="rId9"/>
    <p:sldId id="510" r:id="rId10"/>
    <p:sldId id="474" r:id="rId11"/>
    <p:sldId id="507" r:id="rId12"/>
    <p:sldId id="475" r:id="rId13"/>
    <p:sldId id="532" r:id="rId14"/>
    <p:sldId id="533" r:id="rId15"/>
    <p:sldId id="534" r:id="rId16"/>
    <p:sldId id="478" r:id="rId17"/>
    <p:sldId id="508" r:id="rId18"/>
    <p:sldId id="479" r:id="rId19"/>
    <p:sldId id="511" r:id="rId20"/>
    <p:sldId id="483" r:id="rId21"/>
    <p:sldId id="513" r:id="rId22"/>
    <p:sldId id="480" r:id="rId23"/>
    <p:sldId id="484" r:id="rId24"/>
    <p:sldId id="512" r:id="rId25"/>
    <p:sldId id="462" r:id="rId26"/>
    <p:sldId id="514" r:id="rId27"/>
    <p:sldId id="502" r:id="rId28"/>
    <p:sldId id="505" r:id="rId29"/>
    <p:sldId id="503" r:id="rId30"/>
    <p:sldId id="504" r:id="rId31"/>
    <p:sldId id="527" r:id="rId32"/>
    <p:sldId id="529" r:id="rId33"/>
    <p:sldId id="530" r:id="rId34"/>
    <p:sldId id="531" r:id="rId35"/>
    <p:sldId id="528" r:id="rId36"/>
    <p:sldId id="500" r:id="rId37"/>
    <p:sldId id="516" r:id="rId38"/>
    <p:sldId id="517" r:id="rId39"/>
    <p:sldId id="485" r:id="rId40"/>
    <p:sldId id="518" r:id="rId41"/>
    <p:sldId id="486" r:id="rId42"/>
    <p:sldId id="519" r:id="rId43"/>
    <p:sldId id="487" r:id="rId44"/>
    <p:sldId id="488" r:id="rId45"/>
    <p:sldId id="521" r:id="rId46"/>
    <p:sldId id="489" r:id="rId47"/>
    <p:sldId id="522" r:id="rId48"/>
    <p:sldId id="490" r:id="rId49"/>
    <p:sldId id="520" r:id="rId50"/>
    <p:sldId id="491" r:id="rId51"/>
    <p:sldId id="523" r:id="rId52"/>
    <p:sldId id="524" r:id="rId53"/>
    <p:sldId id="525" r:id="rId54"/>
    <p:sldId id="541" r:id="rId55"/>
    <p:sldId id="535" r:id="rId56"/>
    <p:sldId id="536" r:id="rId57"/>
    <p:sldId id="537" r:id="rId58"/>
    <p:sldId id="538" r:id="rId59"/>
    <p:sldId id="539" r:id="rId60"/>
    <p:sldId id="540" r:id="rId61"/>
    <p:sldId id="463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1" autoAdjust="0"/>
    <p:restoredTop sz="72785" autoAdjust="0"/>
  </p:normalViewPr>
  <p:slideViewPr>
    <p:cSldViewPr>
      <p:cViewPr varScale="1">
        <p:scale>
          <a:sx n="113" d="100"/>
          <a:sy n="113" d="100"/>
        </p:scale>
        <p:origin x="-1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ACD83C-685A-4802-B18C-BED815DFAB00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05C5F5-BA4E-4D9F-87FA-1F364594EC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0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C8DC22-1E76-4C3A-9638-12E44216DC87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F382C1-6216-4171-AFD7-8EBA9360B3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7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Chlorpyrifos</a:t>
            </a:r>
            <a:r>
              <a:rPr lang="en-US" dirty="0" smtClean="0"/>
              <a:t> – organophosphate</a:t>
            </a:r>
            <a:r>
              <a:rPr lang="en-US" baseline="0" dirty="0" smtClean="0"/>
              <a:t> pesticide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2C1-6216-4171-AFD7-8EBA9360B33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93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Ripping or pulling clothes can aerosolize</a:t>
            </a:r>
            <a:r>
              <a:rPr lang="en-US" baseline="0" dirty="0" smtClean="0"/>
              <a:t> chemical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2C1-6216-4171-AFD7-8EBA9360B33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2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Chppm</a:t>
            </a:r>
            <a:r>
              <a:rPr lang="en-US" baseline="0" dirty="0" smtClean="0"/>
              <a:t> – center for health promotion and preventive medicine</a:t>
            </a:r>
          </a:p>
          <a:p>
            <a:r>
              <a:rPr lang="en-US" dirty="0" err="1" smtClean="0"/>
              <a:t>SBCCMCDRT</a:t>
            </a:r>
            <a:r>
              <a:rPr lang="en-US" dirty="0" smtClean="0"/>
              <a:t> – Soldier and biologic chemical command’s mass casualty decontamination</a:t>
            </a:r>
            <a:r>
              <a:rPr lang="en-US" baseline="0" dirty="0" smtClean="0"/>
              <a:t> research team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2C1-6216-4171-AFD7-8EBA9360B33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Chppm</a:t>
            </a:r>
            <a:r>
              <a:rPr lang="en-US" baseline="0" dirty="0" smtClean="0"/>
              <a:t> – center for health promotion and preventive medicine</a:t>
            </a:r>
          </a:p>
          <a:p>
            <a:r>
              <a:rPr lang="en-US" dirty="0" err="1" smtClean="0"/>
              <a:t>SBCCMCDRT</a:t>
            </a:r>
            <a:r>
              <a:rPr lang="en-US" dirty="0" smtClean="0"/>
              <a:t> – Soldier and biologic chemical command’s mass casualty decontamination</a:t>
            </a:r>
            <a:r>
              <a:rPr lang="en-US" baseline="0" dirty="0" smtClean="0"/>
              <a:t> </a:t>
            </a:r>
            <a:r>
              <a:rPr lang="en-US" baseline="0" smtClean="0"/>
              <a:t>research team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2C1-6216-4171-AFD7-8EBA9360B33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Generally used</a:t>
            </a:r>
            <a:r>
              <a:rPr lang="en-US" baseline="0" dirty="0" smtClean="0"/>
              <a:t> when the concentration of airborne toxin are known and are primarily a threat through respiration, not skin contact.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82C1-6216-4171-AFD7-8EBA9360B33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5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88ACE-8757-4973-8A58-DE8B601DD4B1}" type="datetimeFigureOut">
              <a:rPr lang="en-US" smtClean="0"/>
              <a:pPr/>
              <a:t>9/15/15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5CC3E-975D-4DD2-8DFC-4BC0E7FB37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feature=player_detailpage&amp;v=L6fsYcTgeB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feature=player_detailpage&amp;v=2Oi5_NKObZc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rater L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383"/>
            <a:ext cx="8763000" cy="530161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400"/>
            <a:ext cx="9144000" cy="1346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Initial treatment of patients poisoned with industrial toxins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5349240"/>
            <a:ext cx="4419600" cy="15087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Robert G. Hendrickson, M.D.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Oregon Health and Science 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Portland, Oregon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Rules of Decontamination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Decon</a:t>
            </a:r>
            <a:r>
              <a:rPr lang="en-US" dirty="0" smtClean="0"/>
              <a:t> before the patient enters the ED</a:t>
            </a:r>
          </a:p>
          <a:p>
            <a:r>
              <a:rPr lang="en-US" dirty="0" err="1" smtClean="0"/>
              <a:t>Decon</a:t>
            </a:r>
            <a:r>
              <a:rPr lang="en-US" dirty="0" smtClean="0"/>
              <a:t> outside the ED</a:t>
            </a:r>
          </a:p>
          <a:p>
            <a:r>
              <a:rPr lang="en-US" dirty="0" smtClean="0"/>
              <a:t>Must be able to </a:t>
            </a:r>
            <a:r>
              <a:rPr lang="en-US" dirty="0" err="1" smtClean="0"/>
              <a:t>decon</a:t>
            </a:r>
            <a:r>
              <a:rPr lang="en-US" dirty="0" smtClean="0"/>
              <a:t> walking patients as well as unconscious patients</a:t>
            </a:r>
          </a:p>
          <a:p>
            <a:r>
              <a:rPr lang="en-US" dirty="0" smtClean="0"/>
              <a:t>Rapidly deployable</a:t>
            </a:r>
          </a:p>
          <a:p>
            <a:r>
              <a:rPr lang="en-US" dirty="0" smtClean="0"/>
              <a:t>Preferably male and female areas for walking decontamination</a:t>
            </a:r>
          </a:p>
          <a:p>
            <a:r>
              <a:rPr lang="en-US" dirty="0"/>
              <a:t>Warm </a:t>
            </a:r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3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8" y="-6627"/>
            <a:ext cx="9152836" cy="6864627"/>
          </a:xfrm>
        </p:spPr>
      </p:pic>
    </p:spTree>
    <p:extLst>
      <p:ext uri="{BB962C8B-B14F-4D97-AF65-F5344CB8AC3E}">
        <p14:creationId xmlns:p14="http://schemas.microsoft.com/office/powerpoint/2010/main" val="404553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66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05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Decon facility Rayon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12743" b="25908"/>
          <a:stretch/>
        </p:blipFill>
        <p:spPr>
          <a:xfrm>
            <a:off x="762000" y="92495"/>
            <a:ext cx="7203306" cy="6731572"/>
          </a:xfrm>
        </p:spPr>
      </p:pic>
    </p:spTree>
    <p:extLst>
      <p:ext uri="{BB962C8B-B14F-4D97-AF65-F5344CB8AC3E}">
        <p14:creationId xmlns:p14="http://schemas.microsoft.com/office/powerpoint/2010/main" val="35160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decon showerheads Rayon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19710" b="2239"/>
          <a:stretch/>
        </p:blipFill>
        <p:spPr>
          <a:xfrm>
            <a:off x="1295400" y="21663"/>
            <a:ext cx="5943600" cy="6799997"/>
          </a:xfrm>
        </p:spPr>
      </p:pic>
    </p:spTree>
    <p:extLst>
      <p:ext uri="{BB962C8B-B14F-4D97-AF65-F5344CB8AC3E}">
        <p14:creationId xmlns:p14="http://schemas.microsoft.com/office/powerpoint/2010/main" val="34756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6" t="414" r="-554" b="11560"/>
          <a:stretch/>
        </p:blipFill>
        <p:spPr>
          <a:xfrm>
            <a:off x="427067" y="0"/>
            <a:ext cx="8305320" cy="6858000"/>
          </a:xfrm>
        </p:spPr>
      </p:pic>
    </p:spTree>
    <p:extLst>
      <p:ext uri="{BB962C8B-B14F-4D97-AF65-F5344CB8AC3E}">
        <p14:creationId xmlns:p14="http://schemas.microsoft.com/office/powerpoint/2010/main" val="284854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Decon</a:t>
            </a:r>
            <a:r>
              <a:rPr lang="en-US" dirty="0" smtClean="0">
                <a:solidFill>
                  <a:srgbClr val="FFFF00"/>
                </a:solidFill>
              </a:rPr>
              <a:t> procedure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Resources:</a:t>
            </a:r>
          </a:p>
          <a:p>
            <a:pPr lvl="1"/>
            <a:r>
              <a:rPr lang="en-US" dirty="0" smtClean="0"/>
              <a:t>US OSHA best practices for hospital based first receivers of victims from mass casualty incidents involving the release of hazardous substances –</a:t>
            </a:r>
          </a:p>
          <a:p>
            <a:pPr lvl="2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 smtClean="0"/>
              <a:t>www.osha.gov</a:t>
            </a:r>
            <a:r>
              <a:rPr lang="en-US" dirty="0" smtClean="0"/>
              <a:t>/</a:t>
            </a:r>
            <a:r>
              <a:rPr lang="en-US" dirty="0" err="1" smtClean="0"/>
              <a:t>dts</a:t>
            </a:r>
            <a:r>
              <a:rPr lang="en-US" dirty="0" smtClean="0"/>
              <a:t>/</a:t>
            </a:r>
            <a:r>
              <a:rPr lang="en-US" dirty="0" err="1" smtClean="0"/>
              <a:t>osta</a:t>
            </a:r>
            <a:r>
              <a:rPr lang="en-US" dirty="0" smtClean="0"/>
              <a:t>/</a:t>
            </a:r>
            <a:r>
              <a:rPr lang="en-US" dirty="0" err="1" smtClean="0"/>
              <a:t>bestpractices</a:t>
            </a:r>
            <a:r>
              <a:rPr lang="en-US" dirty="0" smtClean="0"/>
              <a:t>/html/</a:t>
            </a:r>
            <a:r>
              <a:rPr lang="en-US" dirty="0" err="1" smtClean="0"/>
              <a:t>hospital_firstreceivers.html</a:t>
            </a:r>
            <a:endParaRPr lang="en-US" dirty="0" smtClean="0"/>
          </a:p>
          <a:p>
            <a:pPr lvl="1"/>
            <a:r>
              <a:rPr lang="en-US" dirty="0" smtClean="0"/>
              <a:t>Houston M, Hendrickson </a:t>
            </a:r>
            <a:r>
              <a:rPr lang="en-US" dirty="0" err="1" smtClean="0"/>
              <a:t>RG</a:t>
            </a:r>
            <a:r>
              <a:rPr lang="en-US" dirty="0" smtClean="0"/>
              <a:t>.  Decontamination.  </a:t>
            </a:r>
            <a:r>
              <a:rPr lang="en-US" dirty="0" err="1" smtClean="0"/>
              <a:t>Crit</a:t>
            </a:r>
            <a:r>
              <a:rPr lang="en-US" dirty="0" smtClean="0"/>
              <a:t> Care </a:t>
            </a:r>
            <a:r>
              <a:rPr lang="en-US" dirty="0" err="1" smtClean="0"/>
              <a:t>Clin</a:t>
            </a:r>
            <a:r>
              <a:rPr lang="en-US" dirty="0" smtClean="0"/>
              <a:t> 2005; 21: 653-672</a:t>
            </a:r>
          </a:p>
        </p:txBody>
      </p:sp>
    </p:spTree>
    <p:extLst>
      <p:ext uri="{BB962C8B-B14F-4D97-AF65-F5344CB8AC3E}">
        <p14:creationId xmlns:p14="http://schemas.microsoft.com/office/powerpoint/2010/main" val="394567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Decon</a:t>
            </a:r>
            <a:r>
              <a:rPr lang="en-US" dirty="0" smtClean="0">
                <a:solidFill>
                  <a:srgbClr val="FFFF00"/>
                </a:solidFill>
              </a:rPr>
              <a:t> procedure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Ambulatory patients:</a:t>
            </a:r>
          </a:p>
          <a:p>
            <a:pPr lvl="1"/>
            <a:r>
              <a:rPr lang="en-US" dirty="0" smtClean="0"/>
              <a:t>Ambulatory patient enters private area. </a:t>
            </a:r>
          </a:p>
          <a:p>
            <a:pPr lvl="1"/>
            <a:r>
              <a:rPr lang="en-US" dirty="0" smtClean="0"/>
              <a:t>Disrobe and place clothes in labelled bag</a:t>
            </a:r>
          </a:p>
          <a:p>
            <a:pPr lvl="2"/>
            <a:r>
              <a:rPr lang="en-US" dirty="0" smtClean="0"/>
              <a:t>Either patient fills out the label or label comes from disaster tags</a:t>
            </a:r>
          </a:p>
          <a:p>
            <a:pPr lvl="2"/>
            <a:r>
              <a:rPr lang="en-US" dirty="0" smtClean="0"/>
              <a:t>Discard bag in isolated location</a:t>
            </a:r>
          </a:p>
          <a:p>
            <a:pPr lvl="1"/>
            <a:r>
              <a:rPr lang="en-US" dirty="0" smtClean="0"/>
              <a:t>Patient then showers and dries off with a towel.</a:t>
            </a:r>
            <a:endParaRPr lang="en-US" dirty="0"/>
          </a:p>
          <a:p>
            <a:pPr lvl="2"/>
            <a:r>
              <a:rPr lang="en-US" dirty="0" smtClean="0"/>
              <a:t>Towel is also discarded into a bag</a:t>
            </a:r>
          </a:p>
          <a:p>
            <a:pPr lvl="1"/>
            <a:r>
              <a:rPr lang="en-US" dirty="0" smtClean="0"/>
              <a:t>Provide patient with clothes</a:t>
            </a:r>
          </a:p>
          <a:p>
            <a:pPr lvl="1"/>
            <a:r>
              <a:rPr lang="en-US" dirty="0" smtClean="0"/>
              <a:t>Patients exit </a:t>
            </a:r>
            <a:r>
              <a:rPr lang="en-US" dirty="0" err="1" smtClean="0"/>
              <a:t>decon</a:t>
            </a:r>
            <a:r>
              <a:rPr lang="en-US" dirty="0" smtClean="0"/>
              <a:t> area and are triaged</a:t>
            </a:r>
          </a:p>
        </p:txBody>
      </p:sp>
    </p:spTree>
    <p:extLst>
      <p:ext uri="{BB962C8B-B14F-4D97-AF65-F5344CB8AC3E}">
        <p14:creationId xmlns:p14="http://schemas.microsoft.com/office/powerpoint/2010/main" val="226109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Decon</a:t>
            </a:r>
            <a:r>
              <a:rPr lang="en-US" dirty="0" smtClean="0">
                <a:solidFill>
                  <a:srgbClr val="FFFF00"/>
                </a:solidFill>
              </a:rPr>
              <a:t> procedure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Non-ambulatory patients</a:t>
            </a:r>
          </a:p>
          <a:p>
            <a:pPr lvl="1"/>
            <a:r>
              <a:rPr lang="en-US" dirty="0" smtClean="0"/>
              <a:t>Lay on/brought in on backboard</a:t>
            </a:r>
          </a:p>
          <a:p>
            <a:pPr lvl="1"/>
            <a:r>
              <a:rPr lang="en-US" dirty="0" smtClean="0"/>
              <a:t>Backboard rolls on </a:t>
            </a:r>
            <a:r>
              <a:rPr lang="en-US" dirty="0" err="1" smtClean="0"/>
              <a:t>rollerboard</a:t>
            </a:r>
            <a:endParaRPr lang="en-US" dirty="0" smtClean="0"/>
          </a:p>
          <a:p>
            <a:pPr lvl="1"/>
            <a:r>
              <a:rPr lang="en-US" dirty="0" smtClean="0"/>
              <a:t>Decontamination personnel remove the patient’s clothing, then use hoses and light brushes/towels to wash the skin</a:t>
            </a:r>
          </a:p>
          <a:p>
            <a:pPr lvl="1"/>
            <a:r>
              <a:rPr lang="en-US" dirty="0" smtClean="0"/>
              <a:t>Patient is covered in sheet and brought to the ED for triage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347178"/>
            <a:ext cx="6477000" cy="34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29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Decon</a:t>
            </a:r>
            <a:r>
              <a:rPr lang="en-US" dirty="0" smtClean="0">
                <a:solidFill>
                  <a:srgbClr val="FFFF00"/>
                </a:solidFill>
              </a:rPr>
              <a:t> procedure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Removal of clothing may remove the majority of contaminant</a:t>
            </a:r>
          </a:p>
          <a:p>
            <a:r>
              <a:rPr lang="en-US" dirty="0" smtClean="0"/>
              <a:t>Cut &amp; roll clothes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53" y="2514600"/>
            <a:ext cx="4325622" cy="417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0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Discuss the treatment of individual patients who are exposed to industrial chemicals</a:t>
            </a:r>
          </a:p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Hospital response to chemical disasters will be discussed </a:t>
            </a:r>
            <a:r>
              <a:rPr lang="en-US" dirty="0" smtClean="0">
                <a:latin typeface="Gill Sans" charset="0"/>
                <a:cs typeface="Gill Sans" charset="0"/>
              </a:rPr>
              <a:t>in 2 days</a:t>
            </a:r>
            <a:endParaRPr lang="en-US" dirty="0">
              <a:latin typeface="Gill Sans" charset="0"/>
              <a:cs typeface="Gill San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5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long to wash?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most cases: 1-2 minutes</a:t>
            </a:r>
          </a:p>
          <a:p>
            <a:pPr lvl="1"/>
            <a:r>
              <a:rPr lang="en-US" dirty="0" smtClean="0"/>
              <a:t>Recommendations:</a:t>
            </a:r>
          </a:p>
          <a:p>
            <a:pPr lvl="2"/>
            <a:r>
              <a:rPr lang="en-US" dirty="0" err="1" smtClean="0"/>
              <a:t>ATSDR</a:t>
            </a:r>
            <a:r>
              <a:rPr lang="en-US" dirty="0" smtClean="0"/>
              <a:t>, 2-5 min</a:t>
            </a:r>
          </a:p>
          <a:p>
            <a:pPr lvl="2"/>
            <a:r>
              <a:rPr lang="en-US" dirty="0" smtClean="0"/>
              <a:t>US OSHA, 5-6 min</a:t>
            </a:r>
          </a:p>
          <a:p>
            <a:pPr lvl="2"/>
            <a:r>
              <a:rPr lang="en-US" dirty="0" smtClean="0"/>
              <a:t>US Army </a:t>
            </a:r>
            <a:r>
              <a:rPr lang="en-US" dirty="0" err="1" smtClean="0"/>
              <a:t>Ctr</a:t>
            </a:r>
            <a:r>
              <a:rPr lang="en-US" dirty="0" smtClean="0"/>
              <a:t> </a:t>
            </a:r>
            <a:r>
              <a:rPr lang="en-US" dirty="0" err="1" smtClean="0"/>
              <a:t>Prev</a:t>
            </a:r>
            <a:r>
              <a:rPr lang="en-US" dirty="0" smtClean="0"/>
              <a:t> Med, 1 min</a:t>
            </a:r>
          </a:p>
          <a:p>
            <a:pPr lvl="2"/>
            <a:r>
              <a:rPr lang="en-US" dirty="0" smtClean="0"/>
              <a:t>US Army </a:t>
            </a:r>
            <a:r>
              <a:rPr lang="en-US" dirty="0" err="1" smtClean="0"/>
              <a:t>Decon</a:t>
            </a:r>
            <a:r>
              <a:rPr lang="en-US" dirty="0" smtClean="0"/>
              <a:t> Research Team, 2-3 min</a:t>
            </a:r>
          </a:p>
        </p:txBody>
      </p:sp>
    </p:spTree>
    <p:extLst>
      <p:ext uri="{BB962C8B-B14F-4D97-AF65-F5344CB8AC3E}">
        <p14:creationId xmlns:p14="http://schemas.microsoft.com/office/powerpoint/2010/main" val="255907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long to wash?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 most cases: 1-2 minutes</a:t>
            </a:r>
          </a:p>
          <a:p>
            <a:pPr lvl="1"/>
            <a:r>
              <a:rPr lang="en-US" dirty="0"/>
              <a:t>Studies:</a:t>
            </a:r>
          </a:p>
          <a:p>
            <a:pPr lvl="2"/>
            <a:r>
              <a:rPr lang="en-US" dirty="0"/>
              <a:t>10 pts had complete removal of PCBs and pesticides after 3 min </a:t>
            </a:r>
            <a:r>
              <a:rPr lang="en-US" dirty="0" err="1" smtClean="0"/>
              <a:t>decon</a:t>
            </a:r>
            <a:r>
              <a:rPr lang="en-US" dirty="0" smtClean="0"/>
              <a:t> (Vet Hum </a:t>
            </a:r>
            <a:r>
              <a:rPr lang="en-US" dirty="0" err="1" smtClean="0"/>
              <a:t>Tox</a:t>
            </a:r>
            <a:r>
              <a:rPr lang="en-US" dirty="0" smtClean="0"/>
              <a:t> 1992; 34: 61-4)</a:t>
            </a:r>
          </a:p>
          <a:p>
            <a:pPr lvl="2"/>
            <a:r>
              <a:rPr lang="en-US" dirty="0" smtClean="0"/>
              <a:t>Pesticide absorption decreased by 2 min </a:t>
            </a:r>
            <a:r>
              <a:rPr lang="en-US" dirty="0" err="1" smtClean="0"/>
              <a:t>decon</a:t>
            </a:r>
            <a:r>
              <a:rPr lang="en-US" dirty="0" smtClean="0"/>
              <a:t> (</a:t>
            </a:r>
            <a:r>
              <a:rPr lang="en-US" dirty="0" err="1" smtClean="0"/>
              <a:t>decon</a:t>
            </a:r>
            <a:r>
              <a:rPr lang="en-US" dirty="0" smtClean="0"/>
              <a:t> 15 min after application):</a:t>
            </a:r>
          </a:p>
          <a:p>
            <a:pPr lvl="3"/>
            <a:r>
              <a:rPr lang="en-US" dirty="0" err="1" smtClean="0"/>
              <a:t>Azodrin</a:t>
            </a:r>
            <a:r>
              <a:rPr lang="en-US" dirty="0" smtClean="0"/>
              <a:t>, 15% to 2%</a:t>
            </a:r>
          </a:p>
          <a:p>
            <a:pPr lvl="3"/>
            <a:r>
              <a:rPr lang="en-US" dirty="0" smtClean="0"/>
              <a:t>Parathion 36% go 7%</a:t>
            </a:r>
          </a:p>
          <a:p>
            <a:pPr lvl="3"/>
            <a:r>
              <a:rPr lang="en-US" dirty="0" err="1" smtClean="0"/>
              <a:t>Lindane</a:t>
            </a:r>
            <a:r>
              <a:rPr lang="en-US" dirty="0" smtClean="0"/>
              <a:t> 9% to 2%</a:t>
            </a:r>
          </a:p>
          <a:p>
            <a:pPr lvl="2"/>
            <a:r>
              <a:rPr lang="en-US" dirty="0" smtClean="0"/>
              <a:t>Chemical simulants removed by 3-6 min </a:t>
            </a:r>
            <a:r>
              <a:rPr lang="en-US" dirty="0" err="1" smtClean="0"/>
              <a:t>decon</a:t>
            </a:r>
            <a:endParaRPr lang="en-US" dirty="0" smtClean="0"/>
          </a:p>
          <a:p>
            <a:pPr lvl="3"/>
            <a:r>
              <a:rPr lang="en-US" dirty="0" smtClean="0"/>
              <a:t>Sarin (ethyl lactate), sulfur mustard (methyl salicylate)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2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Decon</a:t>
            </a:r>
            <a:r>
              <a:rPr lang="en-US" dirty="0" smtClean="0">
                <a:solidFill>
                  <a:srgbClr val="FFFF00"/>
                </a:solidFill>
              </a:rPr>
              <a:t> procedure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areas are typically missed by decontamination:</a:t>
            </a:r>
          </a:p>
          <a:p>
            <a:pPr lvl="1"/>
            <a:r>
              <a:rPr lang="en-US" dirty="0" smtClean="0"/>
              <a:t>Axilla</a:t>
            </a:r>
          </a:p>
          <a:p>
            <a:pPr lvl="1"/>
            <a:r>
              <a:rPr lang="en-US" dirty="0" smtClean="0"/>
              <a:t>Groin</a:t>
            </a:r>
          </a:p>
          <a:p>
            <a:pPr lvl="1"/>
            <a:r>
              <a:rPr lang="en-US" dirty="0" smtClean="0"/>
              <a:t>Bottom of feet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4038600"/>
            <a:ext cx="4343400" cy="259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0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solution do we use?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Goal of hospital decontamination is physical removal of agent</a:t>
            </a:r>
          </a:p>
          <a:p>
            <a:pPr lvl="1"/>
            <a:r>
              <a:rPr lang="en-US" dirty="0" smtClean="0"/>
              <a:t>Reactions with water (lithium, metallic sodium, potassium, cesium, and rubidium) </a:t>
            </a:r>
          </a:p>
          <a:p>
            <a:pPr lvl="1"/>
            <a:r>
              <a:rPr lang="en-US" dirty="0" smtClean="0"/>
              <a:t>Bleach - dilute solution (0.5%) 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ydrolysis and oxidation requires contact time</a:t>
            </a:r>
          </a:p>
          <a:p>
            <a:pPr lvl="2"/>
            <a:r>
              <a:rPr lang="en-US" dirty="0" smtClean="0"/>
              <a:t>Recommended by many militaries </a:t>
            </a:r>
          </a:p>
          <a:p>
            <a:pPr lvl="2"/>
            <a:r>
              <a:rPr lang="en-US" dirty="0" smtClean="0"/>
              <a:t>Not necessary in hospitals for </a:t>
            </a:r>
            <a:r>
              <a:rPr lang="en-US" dirty="0" err="1" smtClean="0"/>
              <a:t>decon</a:t>
            </a:r>
            <a:endParaRPr lang="en-US" dirty="0" smtClean="0"/>
          </a:p>
          <a:p>
            <a:pPr lvl="2"/>
            <a:r>
              <a:rPr lang="en-US" dirty="0" smtClean="0"/>
              <a:t>May act to break down chemical in runoff</a:t>
            </a:r>
          </a:p>
        </p:txBody>
      </p:sp>
    </p:spTree>
    <p:extLst>
      <p:ext uri="{BB962C8B-B14F-4D97-AF65-F5344CB8AC3E}">
        <p14:creationId xmlns:p14="http://schemas.microsoft.com/office/powerpoint/2010/main" val="339182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solution do we use?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Soap</a:t>
            </a:r>
          </a:p>
          <a:p>
            <a:pPr lvl="1"/>
            <a:r>
              <a:rPr lang="en-US" dirty="0" smtClean="0"/>
              <a:t>Green soap (alkaline soap) – may add some chemical hydrolysis of water runoff</a:t>
            </a:r>
          </a:p>
          <a:p>
            <a:pPr lvl="1"/>
            <a:r>
              <a:rPr lang="en-US" dirty="0" smtClean="0"/>
              <a:t>Any soap will do</a:t>
            </a:r>
          </a:p>
          <a:p>
            <a:pPr lvl="2"/>
            <a:r>
              <a:rPr lang="en-US" dirty="0" smtClean="0"/>
              <a:t>Main advantage:</a:t>
            </a:r>
          </a:p>
          <a:p>
            <a:pPr lvl="3"/>
            <a:r>
              <a:rPr lang="en-US" dirty="0" smtClean="0"/>
              <a:t>Reminds patients to physically wipe all areas, including areas that are typically missed (groin, axilla, hair, feet)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38671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10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http://www.eugenebraces.com/hub_sites/chvatal-brad/www/assets/uploads/images/OHSU_Logo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85" y="533400"/>
            <a:ext cx="9166085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00"/>
                </a:solidFill>
              </a:rPr>
              <a:t>Prêt-à-</a:t>
            </a:r>
            <a:r>
              <a:rPr lang="en-US" i="1" dirty="0" smtClean="0">
                <a:solidFill>
                  <a:srgbClr val="FFFF00"/>
                </a:solidFill>
              </a:rPr>
              <a:t>Porter?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Personal Protective Equipment for hospital decontamination</a:t>
            </a:r>
          </a:p>
          <a:p>
            <a:pPr lvl="1"/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00400"/>
            <a:ext cx="4343400" cy="325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Personal protective equipment (PPE)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/>
          <a:lstStyle/>
          <a:p>
            <a:r>
              <a:rPr lang="en-US" dirty="0" smtClean="0"/>
              <a:t>Level D – minimal protection</a:t>
            </a:r>
          </a:p>
          <a:p>
            <a:pPr lvl="1"/>
            <a:r>
              <a:rPr lang="en-US" dirty="0" smtClean="0"/>
              <a:t>Used for “nuisance contamination”</a:t>
            </a:r>
          </a:p>
          <a:p>
            <a:pPr lvl="1"/>
            <a:r>
              <a:rPr lang="en-US" dirty="0" smtClean="0"/>
              <a:t>Same as performing a bloody procedure</a:t>
            </a:r>
          </a:p>
          <a:p>
            <a:pPr lvl="1"/>
            <a:r>
              <a:rPr lang="en-US" dirty="0" smtClean="0"/>
              <a:t>“work clothes”</a:t>
            </a:r>
          </a:p>
          <a:p>
            <a:pPr lvl="2"/>
            <a:r>
              <a:rPr lang="en-US" dirty="0" smtClean="0"/>
              <a:t>Coveralls, boots.</a:t>
            </a:r>
          </a:p>
          <a:p>
            <a:pPr lvl="2"/>
            <a:r>
              <a:rPr lang="en-US" dirty="0" smtClean="0"/>
              <a:t>Optional – hard hat, face shield, gloves, goggles/safety glasses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0"/>
            <a:ext cx="1504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47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Personal protective equipment (PPE)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525963"/>
          </a:xfrm>
        </p:spPr>
        <p:txBody>
          <a:bodyPr/>
          <a:lstStyle/>
          <a:p>
            <a:r>
              <a:rPr lang="en-US" dirty="0" smtClean="0"/>
              <a:t>Level C</a:t>
            </a:r>
          </a:p>
          <a:p>
            <a:pPr lvl="1"/>
            <a:r>
              <a:rPr lang="en-US" dirty="0" smtClean="0"/>
              <a:t>Intended for splash protection with some protection from vapors</a:t>
            </a:r>
          </a:p>
          <a:p>
            <a:r>
              <a:rPr lang="en-US" dirty="0" smtClean="0"/>
              <a:t>Equipment:</a:t>
            </a:r>
          </a:p>
          <a:p>
            <a:pPr lvl="1"/>
            <a:r>
              <a:rPr lang="en-US" dirty="0" smtClean="0"/>
              <a:t>Air purifying respirators</a:t>
            </a:r>
          </a:p>
          <a:p>
            <a:pPr lvl="1"/>
            <a:r>
              <a:rPr lang="en-US" dirty="0" smtClean="0"/>
              <a:t>Chemical resistant clothing that covers the body:  Hooded, chemical-resistant suit, boots, gloves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00" y="1295400"/>
            <a:ext cx="1424341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r="27710"/>
          <a:stretch/>
        </p:blipFill>
        <p:spPr bwMode="auto">
          <a:xfrm>
            <a:off x="7317483" y="4164496"/>
            <a:ext cx="1433708" cy="263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14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Personal protective equipment (PPE)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6745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Level B – </a:t>
            </a:r>
          </a:p>
          <a:p>
            <a:pPr lvl="1"/>
            <a:r>
              <a:rPr lang="en-US" sz="2400" dirty="0" smtClean="0"/>
              <a:t>Higher level of respiratory protection than level C</a:t>
            </a:r>
          </a:p>
          <a:p>
            <a:pPr lvl="1"/>
            <a:r>
              <a:rPr lang="en-US" sz="2400" dirty="0" smtClean="0"/>
              <a:t>Used when respiratory protection is absolutely necessary, but skin/eye protection may not be a priority</a:t>
            </a:r>
          </a:p>
          <a:p>
            <a:pPr lvl="2"/>
            <a:r>
              <a:rPr lang="en-US" sz="2000" dirty="0" smtClean="0"/>
              <a:t>E.g. </a:t>
            </a:r>
            <a:r>
              <a:rPr lang="en-US" sz="2000" b="1" dirty="0" smtClean="0"/>
              <a:t>oxygen poor environments</a:t>
            </a:r>
            <a:r>
              <a:rPr lang="en-US" sz="2000" dirty="0" smtClean="0"/>
              <a:t>, when chemical has known concentration, radioisotopes, when mobility is important (compared to level A). </a:t>
            </a:r>
          </a:p>
          <a:p>
            <a:r>
              <a:rPr lang="en-US" dirty="0" smtClean="0"/>
              <a:t>Equipment:</a:t>
            </a:r>
          </a:p>
          <a:p>
            <a:pPr lvl="1"/>
            <a:r>
              <a:rPr lang="en-US" sz="2400" dirty="0" smtClean="0"/>
              <a:t>Positive pressure, full facemask SCBA or SAR (supplied air respirator)</a:t>
            </a:r>
          </a:p>
          <a:p>
            <a:pPr lvl="1"/>
            <a:r>
              <a:rPr lang="en-US" sz="2400" dirty="0" smtClean="0"/>
              <a:t>Chemical-resistant clothing: suit, gloves, boots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385391"/>
            <a:ext cx="24193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4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Pesticide manufacturing factory – producing </a:t>
            </a:r>
            <a:r>
              <a:rPr lang="en-US" dirty="0" err="1" smtClean="0">
                <a:latin typeface="Gill Sans" charset="0"/>
                <a:cs typeface="Gill Sans" charset="0"/>
              </a:rPr>
              <a:t>chlorpyrifos</a:t>
            </a:r>
            <a:r>
              <a:rPr lang="en-US" dirty="0" smtClean="0">
                <a:latin typeface="Gill Sans" charset="0"/>
                <a:cs typeface="Gill Sans" charset="0"/>
              </a:rPr>
              <a:t> (an organophosphate pesticide)</a:t>
            </a:r>
            <a:endParaRPr lang="en-US" dirty="0">
              <a:latin typeface="Gill Sans" charset="0"/>
              <a:cs typeface="Gill Sans" charset="0"/>
            </a:endParaRPr>
          </a:p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Explosion occurs near tank and tank ruptures producing </a:t>
            </a:r>
            <a:r>
              <a:rPr lang="en-US" dirty="0" err="1">
                <a:latin typeface="Gill Sans" charset="0"/>
                <a:cs typeface="Gill Sans" charset="0"/>
              </a:rPr>
              <a:t>chlorpyrifos</a:t>
            </a:r>
            <a:r>
              <a:rPr lang="en-US" dirty="0">
                <a:latin typeface="Gill Sans" charset="0"/>
                <a:cs typeface="Gill Sans" charset="0"/>
              </a:rPr>
              <a:t> vapor and liquid exposure to several workers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2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Personal protective equipment (PPE)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10520" cy="4525963"/>
          </a:xfrm>
        </p:spPr>
        <p:txBody>
          <a:bodyPr/>
          <a:lstStyle/>
          <a:p>
            <a:r>
              <a:rPr lang="en-US" dirty="0" smtClean="0"/>
              <a:t>Level A – fully encapsulated – full protection from all </a:t>
            </a:r>
            <a:r>
              <a:rPr lang="en-US" dirty="0" smtClean="0"/>
              <a:t>gases </a:t>
            </a:r>
            <a:r>
              <a:rPr lang="en-US" dirty="0" smtClean="0"/>
              <a:t>– meant for use in a “hot zone”</a:t>
            </a:r>
          </a:p>
          <a:p>
            <a:r>
              <a:rPr lang="en-US" dirty="0" smtClean="0"/>
              <a:t>Equipment: </a:t>
            </a:r>
          </a:p>
          <a:p>
            <a:pPr lvl="1"/>
            <a:r>
              <a:rPr lang="en-US" dirty="0" smtClean="0"/>
              <a:t>SCBA or SAR</a:t>
            </a:r>
          </a:p>
          <a:p>
            <a:pPr lvl="1"/>
            <a:r>
              <a:rPr lang="en-US" dirty="0" smtClean="0"/>
              <a:t>Fully-encapsulated chemical protective suit, gloves, and boots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20" y="2209800"/>
            <a:ext cx="23431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9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 setup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decontamination </a:t>
            </a:r>
            <a:r>
              <a:rPr lang="en-US" dirty="0" smtClean="0"/>
              <a:t>area setup: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262" b="1262"/>
          <a:stretch>
            <a:fillRect/>
          </a:stretch>
        </p:blipFill>
        <p:spPr>
          <a:xfrm>
            <a:off x="457200" y="2133600"/>
            <a:ext cx="8312349" cy="45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 setup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262" b="1262"/>
          <a:stretch>
            <a:fillRect/>
          </a:stretch>
        </p:blipFill>
        <p:spPr>
          <a:xfrm>
            <a:off x="1371600" y="3124670"/>
            <a:ext cx="6788349" cy="37333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decontamination </a:t>
            </a:r>
            <a:r>
              <a:rPr lang="en-US" dirty="0" smtClean="0"/>
              <a:t>area setup:</a:t>
            </a:r>
          </a:p>
          <a:p>
            <a:pPr lvl="1"/>
            <a:r>
              <a:rPr lang="en-US" b="1" dirty="0"/>
              <a:t>Hot zone </a:t>
            </a:r>
          </a:p>
          <a:p>
            <a:pPr lvl="2"/>
            <a:r>
              <a:rPr lang="en-US" dirty="0" smtClean="0"/>
              <a:t>High </a:t>
            </a:r>
            <a:r>
              <a:rPr lang="en-US" dirty="0"/>
              <a:t>concentration of </a:t>
            </a:r>
            <a:r>
              <a:rPr lang="en-US" dirty="0" smtClean="0"/>
              <a:t>chemical, Level 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2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 setup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262" b="1262"/>
          <a:stretch>
            <a:fillRect/>
          </a:stretch>
        </p:blipFill>
        <p:spPr>
          <a:xfrm>
            <a:off x="1371600" y="3124670"/>
            <a:ext cx="6788349" cy="37333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Traditional decontamination </a:t>
            </a:r>
            <a:r>
              <a:rPr lang="en-US" dirty="0" smtClean="0"/>
              <a:t>area setup:</a:t>
            </a:r>
          </a:p>
          <a:p>
            <a:pPr lvl="1"/>
            <a:r>
              <a:rPr lang="en-US" b="1" dirty="0" smtClean="0"/>
              <a:t>Warm </a:t>
            </a:r>
            <a:r>
              <a:rPr lang="en-US" b="1" dirty="0"/>
              <a:t>zone </a:t>
            </a:r>
          </a:p>
          <a:p>
            <a:pPr lvl="2"/>
            <a:r>
              <a:rPr lang="en-US" dirty="0" smtClean="0"/>
              <a:t>Decontamination area, lower concentration of chemical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3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 setup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262" b="1262"/>
          <a:stretch>
            <a:fillRect/>
          </a:stretch>
        </p:blipFill>
        <p:spPr>
          <a:xfrm>
            <a:off x="1371600" y="3124670"/>
            <a:ext cx="6788349" cy="37333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Traditional decontamination </a:t>
            </a:r>
            <a:r>
              <a:rPr lang="en-US" dirty="0" smtClean="0"/>
              <a:t>area setup:</a:t>
            </a:r>
          </a:p>
          <a:p>
            <a:pPr lvl="1"/>
            <a:r>
              <a:rPr lang="en-US" b="1" dirty="0" smtClean="0"/>
              <a:t>Cold </a:t>
            </a:r>
            <a:r>
              <a:rPr lang="en-US" b="1" dirty="0"/>
              <a:t>zone </a:t>
            </a:r>
          </a:p>
          <a:p>
            <a:pPr lvl="2"/>
            <a:r>
              <a:rPr lang="en-US" dirty="0" smtClean="0"/>
              <a:t>“clean area”, very low concentration of chemical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8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d</a:t>
            </a:r>
            <a:r>
              <a:rPr lang="en-US" dirty="0" smtClean="0">
                <a:solidFill>
                  <a:srgbClr val="FFFF00"/>
                </a:solidFill>
              </a:rPr>
              <a:t>econtamination </a:t>
            </a:r>
            <a:r>
              <a:rPr lang="en-US" dirty="0" smtClean="0">
                <a:solidFill>
                  <a:srgbClr val="FFFF00"/>
                </a:solidFill>
              </a:rPr>
              <a:t>setup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</a:t>
            </a:r>
            <a:r>
              <a:rPr lang="en-US" dirty="0" smtClean="0"/>
              <a:t>hospital decontamination </a:t>
            </a:r>
            <a:r>
              <a:rPr lang="en-US" dirty="0" smtClean="0"/>
              <a:t>area is set up with a warm zone where initial triage is performed, a decontamination zone, and a treatment zone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39" y="4038600"/>
            <a:ext cx="91440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7200" y="76200"/>
            <a:ext cx="38100" cy="6248400"/>
          </a:xfrm>
          <a:prstGeom prst="straightConnector1">
            <a:avLst/>
          </a:prstGeom>
          <a:ln w="63500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2800" y="2286000"/>
            <a:ext cx="1828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Decontamination tent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00400" y="1070113"/>
            <a:ext cx="2209800" cy="4572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Triage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87148" y="5422299"/>
            <a:ext cx="2223052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Treatment Zone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38430" y="108583"/>
            <a:ext cx="128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Patient flow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51054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74396" y="5176078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9433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Initial triage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initial triage officer is placed outside of the decontamination facility</a:t>
            </a:r>
          </a:p>
          <a:p>
            <a:r>
              <a:rPr lang="en-US" dirty="0" smtClean="0"/>
              <a:t>Level B/C PPE </a:t>
            </a:r>
          </a:p>
          <a:p>
            <a:r>
              <a:rPr lang="en-US" dirty="0" smtClean="0"/>
              <a:t>Their main role is to provide direction to ambulatory patients and direct flow into the decontamination unit</a:t>
            </a:r>
          </a:p>
          <a:p>
            <a:pPr lvl="1"/>
            <a:r>
              <a:rPr lang="en-US" dirty="0" smtClean="0"/>
              <a:t>It is exceedingly difficult and not likely helpful to perform treatment in the warm zone outside of the decontamination 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8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39" y="4038600"/>
            <a:ext cx="91440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7200" y="76200"/>
            <a:ext cx="38100" cy="6248400"/>
          </a:xfrm>
          <a:prstGeom prst="straightConnector1">
            <a:avLst/>
          </a:prstGeom>
          <a:ln w="63500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2800" y="2286000"/>
            <a:ext cx="1828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Decontamination tent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00400" y="1070113"/>
            <a:ext cx="2209800" cy="4572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Triage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87148" y="5422299"/>
            <a:ext cx="2223052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Treatment Zone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38430" y="108583"/>
            <a:ext cx="128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Patient flow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51054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74396" y="5176078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2" name="Oval 1"/>
          <p:cNvSpPr/>
          <p:nvPr/>
        </p:nvSpPr>
        <p:spPr>
          <a:xfrm>
            <a:off x="2057400" y="431748"/>
            <a:ext cx="4419600" cy="158755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 personnel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Decontamination personnel direct ambulatory patients through the steps of decontamination and provide decontamination to non-ambulatory patients</a:t>
            </a:r>
          </a:p>
          <a:p>
            <a:r>
              <a:rPr lang="en-US" dirty="0" smtClean="0"/>
              <a:t>Wear Level B/C PPE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9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Initial patient is a 33yo man driven to the hospital in a car and dropped at the front door.  </a:t>
            </a:r>
          </a:p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He is wet with liquid and has a pungent odor that smells of kerosene.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39" y="4038600"/>
            <a:ext cx="91440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7200" y="76200"/>
            <a:ext cx="38100" cy="6248400"/>
          </a:xfrm>
          <a:prstGeom prst="straightConnector1">
            <a:avLst/>
          </a:prstGeom>
          <a:ln w="63500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2800" y="2286000"/>
            <a:ext cx="1828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Decontamination tent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00400" y="1070113"/>
            <a:ext cx="2209800" cy="4572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Triage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87148" y="5422299"/>
            <a:ext cx="2223052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Treatment Zone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38430" y="108583"/>
            <a:ext cx="128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Patient flow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51054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74396" y="5176078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2057400" y="1676400"/>
            <a:ext cx="4419600" cy="35886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Triage personnel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Triage personnel are positioned on the “cold side” of the decontamination tent.  </a:t>
            </a:r>
            <a:endParaRPr lang="en-US" dirty="0"/>
          </a:p>
          <a:p>
            <a:r>
              <a:rPr lang="en-US" dirty="0" smtClean="0"/>
              <a:t>Wear level D PPE </a:t>
            </a:r>
          </a:p>
          <a:p>
            <a:r>
              <a:rPr lang="en-US" dirty="0" smtClean="0"/>
              <a:t>Roles:</a:t>
            </a:r>
          </a:p>
          <a:p>
            <a:pPr lvl="1"/>
            <a:r>
              <a:rPr lang="en-US" dirty="0" smtClean="0"/>
              <a:t>Triage </a:t>
            </a:r>
          </a:p>
          <a:p>
            <a:pPr lvl="1"/>
            <a:r>
              <a:rPr lang="en-US" dirty="0" smtClean="0"/>
              <a:t>Initial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9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39" y="4038600"/>
            <a:ext cx="91440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91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WARM ZONE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67200" y="76200"/>
            <a:ext cx="38100" cy="6248400"/>
          </a:xfrm>
          <a:prstGeom prst="straightConnector1">
            <a:avLst/>
          </a:prstGeom>
          <a:ln w="63500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2800" y="2286000"/>
            <a:ext cx="1828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Decontamination tent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00400" y="1070113"/>
            <a:ext cx="2209800" cy="4572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Triage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87148" y="5422299"/>
            <a:ext cx="2223052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Treatment Zone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38430" y="108583"/>
            <a:ext cx="128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Patient flow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51054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74396" y="5176078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COLD ZONE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3034747" y="5152887"/>
            <a:ext cx="2573407" cy="10668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Training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and regular training is necessary for anyone putting up a decontamination tent and for anyone donning Level B or C gear to perform decontamination.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Video – donning PPE for </a:t>
            </a:r>
            <a:r>
              <a:rPr lang="en-US" dirty="0" err="1" smtClean="0">
                <a:solidFill>
                  <a:srgbClr val="FFFF00"/>
                </a:solidFill>
              </a:rPr>
              <a:t>decon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PE- Chemical Level C - Donn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88456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Video – donning PPE for </a:t>
            </a:r>
            <a:r>
              <a:rPr lang="en-US" dirty="0" err="1" smtClean="0">
                <a:solidFill>
                  <a:srgbClr val="FFFF00"/>
                </a:solidFill>
              </a:rPr>
              <a:t>decon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 smtClean="0">
                <a:hlinkClick r:id="rId2"/>
              </a:rPr>
              <a:t>www.youtube.com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watch?feature</a:t>
            </a:r>
            <a:r>
              <a:rPr lang="en-US" dirty="0" smtClean="0">
                <a:hlinkClick r:id="rId2"/>
              </a:rPr>
              <a:t>=</a:t>
            </a:r>
            <a:r>
              <a:rPr lang="en-US" dirty="0" err="1" smtClean="0">
                <a:hlinkClick r:id="rId2"/>
              </a:rPr>
              <a:t>player_detailpage&amp;v</a:t>
            </a:r>
            <a:r>
              <a:rPr lang="en-US" dirty="0" smtClean="0">
                <a:hlinkClick r:id="rId2"/>
              </a:rPr>
              <a:t>=</a:t>
            </a:r>
            <a:r>
              <a:rPr lang="en-US" dirty="0" err="1" smtClean="0">
                <a:hlinkClick r:id="rId2"/>
              </a:rPr>
              <a:t>L6fsYcTgeB0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7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Video – doffing PPE for </a:t>
            </a:r>
            <a:r>
              <a:rPr lang="en-US" dirty="0" err="1" smtClean="0">
                <a:solidFill>
                  <a:srgbClr val="FFFF00"/>
                </a:solidFill>
              </a:rPr>
              <a:t>decon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PE- Chemical Level C - Doff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33865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Video – doffing PPE for </a:t>
            </a:r>
            <a:r>
              <a:rPr lang="en-US" dirty="0" err="1" smtClean="0">
                <a:solidFill>
                  <a:srgbClr val="FFFF00"/>
                </a:solidFill>
              </a:rPr>
              <a:t>decon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 smtClean="0">
                <a:hlinkClick r:id="rId2"/>
              </a:rPr>
              <a:t>www.youtube.com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watch?feature</a:t>
            </a:r>
            <a:r>
              <a:rPr lang="en-US" dirty="0" smtClean="0">
                <a:hlinkClick r:id="rId2"/>
              </a:rPr>
              <a:t>=</a:t>
            </a:r>
            <a:r>
              <a:rPr lang="en-US" dirty="0" err="1" smtClean="0">
                <a:hlinkClick r:id="rId2"/>
              </a:rPr>
              <a:t>player_detailpage&amp;v</a:t>
            </a:r>
            <a:r>
              <a:rPr lang="en-US" dirty="0" smtClean="0">
                <a:hlinkClick r:id="rId2"/>
              </a:rPr>
              <a:t>=</a:t>
            </a:r>
            <a:r>
              <a:rPr lang="en-US" dirty="0" err="1" smtClean="0">
                <a:hlinkClick r:id="rId2"/>
              </a:rPr>
              <a:t>2Oi5_NKObZc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Initial therapy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therapy:</a:t>
            </a:r>
          </a:p>
          <a:p>
            <a:pPr lvl="1"/>
            <a:r>
              <a:rPr lang="en-US" dirty="0" smtClean="0"/>
              <a:t>Generally performed in the triage area (cold zone)</a:t>
            </a:r>
          </a:p>
          <a:p>
            <a:pPr lvl="1"/>
            <a:r>
              <a:rPr lang="en-US" dirty="0" smtClean="0"/>
              <a:t>Decision to initiate therapy:</a:t>
            </a:r>
          </a:p>
          <a:p>
            <a:pPr lvl="2"/>
            <a:r>
              <a:rPr lang="en-US" dirty="0" smtClean="0"/>
              <a:t>Known substance</a:t>
            </a:r>
          </a:p>
          <a:p>
            <a:pPr lvl="2"/>
            <a:r>
              <a:rPr lang="en-US" dirty="0" smtClean="0"/>
              <a:t>Symptoms that fit a specific </a:t>
            </a:r>
            <a:r>
              <a:rPr lang="en-US" dirty="0" err="1" smtClean="0"/>
              <a:t>toxicologic</a:t>
            </a:r>
            <a:r>
              <a:rPr lang="en-US" dirty="0" smtClean="0"/>
              <a:t> syndrome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Most chemicals are treated with decontamination and supportive care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6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Initial therapy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therapy:</a:t>
            </a:r>
          </a:p>
          <a:p>
            <a:pPr lvl="1"/>
            <a:r>
              <a:rPr lang="en-US" dirty="0" smtClean="0"/>
              <a:t>Intubate in tent or triage area?</a:t>
            </a:r>
          </a:p>
          <a:p>
            <a:pPr lvl="2"/>
            <a:r>
              <a:rPr lang="en-US" dirty="0" smtClean="0"/>
              <a:t>For most patients, care will be better waiting 60 seconds until they are in the ER</a:t>
            </a:r>
          </a:p>
          <a:p>
            <a:pPr lvl="1"/>
            <a:r>
              <a:rPr lang="en-US" dirty="0" smtClean="0"/>
              <a:t>Triage area:</a:t>
            </a:r>
          </a:p>
          <a:p>
            <a:pPr lvl="2"/>
            <a:r>
              <a:rPr lang="en-US" dirty="0" smtClean="0"/>
              <a:t>Gauze for direct pressure of wounds</a:t>
            </a:r>
          </a:p>
          <a:p>
            <a:pPr lvl="2"/>
            <a:r>
              <a:rPr lang="en-US" dirty="0" smtClean="0"/>
              <a:t>Bag valve mask </a:t>
            </a:r>
          </a:p>
          <a:p>
            <a:pPr lvl="2"/>
            <a:r>
              <a:rPr lang="en-US" dirty="0" smtClean="0"/>
              <a:t>Oxygen cylinders</a:t>
            </a:r>
          </a:p>
          <a:p>
            <a:pPr lvl="2"/>
            <a:r>
              <a:rPr lang="en-US" dirty="0" smtClean="0"/>
              <a:t>? benzodiazepines to stop seizures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3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What do we do?</a:t>
            </a:r>
          </a:p>
          <a:p>
            <a:pPr lvl="1"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Decontamination</a:t>
            </a:r>
          </a:p>
          <a:p>
            <a:pPr lvl="1"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Initial triage/diagnosis</a:t>
            </a:r>
          </a:p>
          <a:p>
            <a:pPr lvl="1"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Initial treatment</a:t>
            </a:r>
          </a:p>
          <a:p>
            <a:pPr lvl="1">
              <a:buFont typeface="Arial"/>
              <a:buChar char="•"/>
              <a:tabLst>
                <a:tab pos="711200" algn="l"/>
              </a:tabLst>
            </a:pPr>
            <a:r>
              <a:rPr lang="en-US" dirty="0">
                <a:latin typeface="Gill Sans" charset="0"/>
                <a:cs typeface="Gill Sans" charset="0"/>
              </a:rPr>
              <a:t>Activate disaster plan (more on that on day 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4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Immediate antidotes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Organophosphate pesticides:</a:t>
            </a:r>
          </a:p>
          <a:p>
            <a:pPr lvl="1"/>
            <a:r>
              <a:rPr lang="en-US" dirty="0" smtClean="0"/>
              <a:t>Atropine </a:t>
            </a:r>
            <a:r>
              <a:rPr lang="en-US" dirty="0" err="1" smtClean="0"/>
              <a:t>2mg</a:t>
            </a:r>
            <a:r>
              <a:rPr lang="en-US" dirty="0" smtClean="0"/>
              <a:t> IM, double every 3-</a:t>
            </a:r>
            <a:r>
              <a:rPr lang="en-US" dirty="0" err="1" smtClean="0"/>
              <a:t>5min</a:t>
            </a:r>
            <a:endParaRPr lang="en-US" dirty="0" smtClean="0"/>
          </a:p>
          <a:p>
            <a:pPr lvl="1"/>
            <a:r>
              <a:rPr lang="en-US" dirty="0" smtClean="0"/>
              <a:t>Reactivating agent:</a:t>
            </a:r>
          </a:p>
          <a:p>
            <a:pPr lvl="2"/>
            <a:r>
              <a:rPr lang="en-US" dirty="0" err="1" smtClean="0"/>
              <a:t>Pralidoxime</a:t>
            </a:r>
            <a:r>
              <a:rPr lang="en-US" dirty="0" smtClean="0"/>
              <a:t>, </a:t>
            </a:r>
            <a:r>
              <a:rPr lang="en-US" dirty="0" err="1" smtClean="0"/>
              <a:t>obidoxime</a:t>
            </a:r>
            <a:r>
              <a:rPr lang="en-US" dirty="0" smtClean="0"/>
              <a:t>, HI-6,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Cyanides</a:t>
            </a:r>
          </a:p>
          <a:p>
            <a:pPr lvl="1"/>
            <a:r>
              <a:rPr lang="en-US" dirty="0" smtClean="0"/>
              <a:t>Amyl nitrite</a:t>
            </a:r>
          </a:p>
          <a:p>
            <a:pPr lvl="1"/>
            <a:r>
              <a:rPr lang="en-US" dirty="0" smtClean="0"/>
              <a:t>Thiosulfate and </a:t>
            </a:r>
            <a:r>
              <a:rPr lang="en-US" dirty="0" err="1" smtClean="0"/>
              <a:t>hydroxycobalamin</a:t>
            </a:r>
            <a:r>
              <a:rPr lang="en-US" dirty="0" smtClean="0"/>
              <a:t> – IV infusions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most cases, these are not necessary in the tent or triage area – they can be given in the 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 exposed to liquid and vapor </a:t>
            </a:r>
            <a:r>
              <a:rPr lang="en-US" dirty="0" err="1" smtClean="0"/>
              <a:t>chlorpyrifos</a:t>
            </a:r>
            <a:r>
              <a:rPr lang="en-US" dirty="0" smtClean="0"/>
              <a:t> (an organophosphate pesticide)</a:t>
            </a:r>
          </a:p>
          <a:p>
            <a:r>
              <a:rPr lang="en-US" dirty="0" smtClean="0"/>
              <a:t>Clothes are wet with liquid</a:t>
            </a:r>
          </a:p>
          <a:p>
            <a:r>
              <a:rPr lang="en-US" dirty="0" smtClean="0"/>
              <a:t>Unconscious</a:t>
            </a:r>
          </a:p>
          <a:p>
            <a:r>
              <a:rPr lang="en-US" dirty="0" smtClean="0"/>
              <a:t>Salivating, </a:t>
            </a:r>
            <a:r>
              <a:rPr lang="en-US" dirty="0" err="1" smtClean="0"/>
              <a:t>lacrimating</a:t>
            </a:r>
            <a:r>
              <a:rPr lang="en-US" dirty="0" smtClean="0"/>
              <a:t>, sweaty, vomiting, diarrhea, </a:t>
            </a:r>
            <a:r>
              <a:rPr lang="en-US" dirty="0" err="1" smtClean="0"/>
              <a:t>fasciculations</a:t>
            </a:r>
            <a:r>
              <a:rPr lang="en-US" dirty="0" smtClean="0"/>
              <a:t>, and muscle weakness (consistent with </a:t>
            </a:r>
            <a:r>
              <a:rPr lang="en-US" dirty="0" err="1" smtClean="0"/>
              <a:t>chlorpyrifos</a:t>
            </a:r>
            <a:r>
              <a:rPr lang="en-US" dirty="0"/>
              <a:t> </a:t>
            </a:r>
            <a:r>
              <a:rPr lang="en-US" dirty="0" smtClean="0"/>
              <a:t>toxicity)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9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Decontaminate?</a:t>
            </a:r>
          </a:p>
          <a:p>
            <a:r>
              <a:rPr lang="en-US" dirty="0" smtClean="0"/>
              <a:t>Treatment?</a:t>
            </a:r>
          </a:p>
          <a:p>
            <a:pPr lvl="1"/>
            <a:r>
              <a:rPr lang="en-US" dirty="0" smtClean="0"/>
              <a:t>Atropine</a:t>
            </a:r>
          </a:p>
          <a:p>
            <a:pPr lvl="1"/>
            <a:r>
              <a:rPr lang="en-US" dirty="0" smtClean="0"/>
              <a:t>Reactivating agent</a:t>
            </a:r>
          </a:p>
          <a:p>
            <a:pPr lvl="1"/>
            <a:r>
              <a:rPr lang="en-US" dirty="0" smtClean="0"/>
              <a:t>Diazepam</a:t>
            </a:r>
          </a:p>
          <a:p>
            <a:r>
              <a:rPr lang="en-US" smtClean="0"/>
              <a:t>Triage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PRIMARY purpose of decontaminating patients at the hospital?</a:t>
            </a:r>
          </a:p>
          <a:p>
            <a:pPr lvl="1"/>
            <a:r>
              <a:rPr lang="en-US" dirty="0" smtClean="0"/>
              <a:t>A. To decrease their absorption of the chemical</a:t>
            </a:r>
          </a:p>
          <a:p>
            <a:pPr lvl="1"/>
            <a:r>
              <a:rPr lang="en-US" dirty="0" smtClean="0"/>
              <a:t>B. Protect health care workers</a:t>
            </a:r>
          </a:p>
          <a:p>
            <a:pPr lvl="1"/>
            <a:r>
              <a:rPr lang="en-US" dirty="0" smtClean="0"/>
              <a:t>C. It is fun to splash around in the water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7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PRIMARY purpose of decontaminating patients at the hospital?</a:t>
            </a:r>
          </a:p>
          <a:p>
            <a:pPr lvl="1"/>
            <a:r>
              <a:rPr lang="en-US" dirty="0" smtClean="0"/>
              <a:t>A. To decrease their absorption of the chemical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B. Protect health care workers</a:t>
            </a:r>
          </a:p>
          <a:p>
            <a:pPr lvl="1"/>
            <a:r>
              <a:rPr lang="en-US" dirty="0" smtClean="0"/>
              <a:t>C. It is fun to splash around in the water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the chemical can be removed with what action?</a:t>
            </a:r>
          </a:p>
          <a:p>
            <a:pPr lvl="1"/>
            <a:r>
              <a:rPr lang="en-US" dirty="0" smtClean="0"/>
              <a:t>A. Scrubbing the skin with abrading material</a:t>
            </a:r>
          </a:p>
          <a:p>
            <a:pPr lvl="1"/>
            <a:r>
              <a:rPr lang="en-US" dirty="0" smtClean="0"/>
              <a:t>B. Removing the clothing</a:t>
            </a:r>
          </a:p>
          <a:p>
            <a:pPr lvl="1"/>
            <a:r>
              <a:rPr lang="en-US" dirty="0" smtClean="0"/>
              <a:t>C. 20 minutes of decontamination with cold water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the chemical can be removed with what action?</a:t>
            </a:r>
          </a:p>
          <a:p>
            <a:pPr lvl="1"/>
            <a:r>
              <a:rPr lang="en-US" dirty="0" smtClean="0"/>
              <a:t>A. Scrubbing the skin with abrading material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B. Removing the clothing</a:t>
            </a:r>
          </a:p>
          <a:p>
            <a:pPr lvl="1"/>
            <a:r>
              <a:rPr lang="en-US" dirty="0" smtClean="0"/>
              <a:t>C. 20 minutes of decontamination with cold water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7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</a:t>
            </a:r>
            <a:r>
              <a:rPr lang="en-US" dirty="0" smtClean="0"/>
              <a:t>e primary danger of NOT decontaminating a patient who is contaminated with an organophosphate pesticide?</a:t>
            </a:r>
          </a:p>
          <a:p>
            <a:pPr lvl="1"/>
            <a:r>
              <a:rPr lang="en-US" dirty="0" smtClean="0"/>
              <a:t>A. Healthcare workers may develop symptoms and not be able to help others</a:t>
            </a:r>
          </a:p>
          <a:p>
            <a:pPr lvl="1"/>
            <a:r>
              <a:rPr lang="en-US" dirty="0" smtClean="0"/>
              <a:t>B. The smell is disgusting</a:t>
            </a:r>
          </a:p>
          <a:p>
            <a:pPr lvl="1"/>
            <a:r>
              <a:rPr lang="en-US" dirty="0" smtClean="0"/>
              <a:t>C. Continued absorption of the chemical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</a:t>
            </a:r>
            <a:r>
              <a:rPr lang="en-US" dirty="0" smtClean="0"/>
              <a:t>e primary danger of NOT decontaminating a patient who is contaminated with an organophosphate pesticide?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A. Healthcare workers may develop symptoms and not be able to help others</a:t>
            </a:r>
          </a:p>
          <a:p>
            <a:pPr lvl="1"/>
            <a:r>
              <a:rPr lang="en-US" dirty="0" smtClean="0"/>
              <a:t>B. The smell is disgusting</a:t>
            </a:r>
          </a:p>
          <a:p>
            <a:pPr lvl="1"/>
            <a:r>
              <a:rPr lang="en-US" dirty="0" smtClean="0"/>
              <a:t>C. Continued absorption of the chemical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level of PPE protects against splashes and some vapors and has a filtered air purifying respirator?</a:t>
            </a:r>
          </a:p>
          <a:p>
            <a:pPr lvl="1"/>
            <a:r>
              <a:rPr lang="en-US" dirty="0" smtClean="0"/>
              <a:t>Level A</a:t>
            </a:r>
          </a:p>
          <a:p>
            <a:pPr lvl="1"/>
            <a:r>
              <a:rPr lang="en-US" dirty="0" smtClean="0"/>
              <a:t>Level B</a:t>
            </a:r>
          </a:p>
          <a:p>
            <a:pPr lvl="1"/>
            <a:r>
              <a:rPr lang="en-US" dirty="0" smtClean="0"/>
              <a:t>Level C</a:t>
            </a:r>
          </a:p>
          <a:p>
            <a:pPr lvl="1"/>
            <a:r>
              <a:rPr lang="en-US" dirty="0" smtClean="0"/>
              <a:t>Level 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9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126720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Quiz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level of PPE protects against splashes and some vapors and has a filtered air purifying respirator?</a:t>
            </a:r>
          </a:p>
          <a:p>
            <a:pPr lvl="1"/>
            <a:r>
              <a:rPr lang="en-US" dirty="0" smtClean="0"/>
              <a:t>Level A</a:t>
            </a:r>
          </a:p>
          <a:p>
            <a:pPr lvl="1"/>
            <a:r>
              <a:rPr lang="en-US" dirty="0" smtClean="0"/>
              <a:t>Level B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Level C</a:t>
            </a:r>
          </a:p>
          <a:p>
            <a:pPr lvl="1"/>
            <a:r>
              <a:rPr lang="en-US" dirty="0" smtClean="0"/>
              <a:t>Level 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5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 and discussion…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brucesussman.com/wp-content/uploads/2011/12/ohsu-tram-view-portland-mt-hood-ore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2587"/>
            <a:ext cx="9254067" cy="5205413"/>
          </a:xfrm>
          <a:prstGeom prst="rect">
            <a:avLst/>
          </a:prstGeom>
          <a:noFill/>
        </p:spPr>
      </p:pic>
      <p:pic>
        <p:nvPicPr>
          <p:cNvPr id="15366" name="Picture 6" descr="http://continuumliving.us/wp-content/uploads/2011/12/logo_oh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1828800" cy="1828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Purpose:  </a:t>
            </a:r>
          </a:p>
          <a:p>
            <a:pPr lvl="1"/>
            <a:r>
              <a:rPr lang="en-US" dirty="0" smtClean="0"/>
              <a:t>To protect health care workers</a:t>
            </a:r>
          </a:p>
          <a:p>
            <a:r>
              <a:rPr lang="en-US" dirty="0" smtClean="0"/>
              <a:t>Basics:</a:t>
            </a:r>
          </a:p>
          <a:p>
            <a:pPr lvl="1"/>
            <a:r>
              <a:rPr lang="en-US" dirty="0" smtClean="0"/>
              <a:t>Remove the patients contaminated clothing</a:t>
            </a:r>
          </a:p>
          <a:p>
            <a:pPr lvl="1"/>
            <a:r>
              <a:rPr lang="en-US" dirty="0" smtClean="0"/>
              <a:t>Remove the toxin from the patients’ skin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1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requires decontamination?</a:t>
            </a:r>
          </a:p>
          <a:p>
            <a:pPr lvl="1"/>
            <a:r>
              <a:rPr lang="en-US" dirty="0" smtClean="0"/>
              <a:t>Exposed to substance that may be harmful to the patient or </a:t>
            </a:r>
            <a:r>
              <a:rPr lang="en-US" dirty="0" err="1" smtClean="0"/>
              <a:t>healthcar</a:t>
            </a:r>
            <a:r>
              <a:rPr lang="en-US" dirty="0" smtClean="0"/>
              <a:t> workers AND</a:t>
            </a:r>
          </a:p>
          <a:p>
            <a:pPr lvl="1"/>
            <a:r>
              <a:rPr lang="en-US" dirty="0" smtClean="0"/>
              <a:t>Exposed to a liquid or vapor</a:t>
            </a:r>
          </a:p>
          <a:p>
            <a:pPr lvl="2"/>
            <a:r>
              <a:rPr lang="en-US" dirty="0" smtClean="0"/>
              <a:t>Patients exposed to gases do not require decontamination</a:t>
            </a:r>
          </a:p>
        </p:txBody>
      </p:sp>
    </p:spTree>
    <p:extLst>
      <p:ext uri="{BB962C8B-B14F-4D97-AF65-F5344CB8AC3E}">
        <p14:creationId xmlns:p14="http://schemas.microsoft.com/office/powerpoint/2010/main" val="72641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Decontamination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healthcare setting, it is usually not possible to know details of the exposure prior to </a:t>
            </a:r>
            <a:r>
              <a:rPr lang="en-US" dirty="0" smtClean="0"/>
              <a:t>making the decision</a:t>
            </a:r>
          </a:p>
          <a:p>
            <a:pPr lvl="1"/>
            <a:r>
              <a:rPr lang="en-US" dirty="0" smtClean="0"/>
              <a:t>Decontaminate all patients with </a:t>
            </a:r>
            <a:r>
              <a:rPr lang="en-US" dirty="0" smtClean="0"/>
              <a:t>unknown </a:t>
            </a:r>
            <a:r>
              <a:rPr lang="en-US" dirty="0" smtClean="0"/>
              <a:t>exposures</a:t>
            </a:r>
          </a:p>
          <a:p>
            <a:pPr lvl="1"/>
            <a:r>
              <a:rPr lang="en-US" dirty="0" smtClean="0"/>
              <a:t>If decontamination resources are overwhelmed,</a:t>
            </a:r>
          </a:p>
          <a:p>
            <a:pPr lvl="2"/>
            <a:r>
              <a:rPr lang="en-US" dirty="0" smtClean="0"/>
              <a:t>have patients remove clothes/change into clean clothes and wait for decontamination or until more information is available.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7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7088</TotalTime>
  <Words>1873</Words>
  <Application>Microsoft Macintosh PowerPoint</Application>
  <PresentationFormat>On-screen Show (4:3)</PresentationFormat>
  <Paragraphs>295</Paragraphs>
  <Slides>61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Black</vt:lpstr>
      <vt:lpstr>Initial treatment of patients poisoned with industrial toxins</vt:lpstr>
      <vt:lpstr>Objectives</vt:lpstr>
      <vt:lpstr>Case</vt:lpstr>
      <vt:lpstr>Case</vt:lpstr>
      <vt:lpstr>Case</vt:lpstr>
      <vt:lpstr>Decontamination</vt:lpstr>
      <vt:lpstr>Decontamination</vt:lpstr>
      <vt:lpstr>Decontamination</vt:lpstr>
      <vt:lpstr>Decontamination</vt:lpstr>
      <vt:lpstr>Rules of Decontamination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Decon procedure</vt:lpstr>
      <vt:lpstr>Decon procedure</vt:lpstr>
      <vt:lpstr>Decon procedure</vt:lpstr>
      <vt:lpstr>Decon procedure</vt:lpstr>
      <vt:lpstr>How long to wash?</vt:lpstr>
      <vt:lpstr>How long to wash?</vt:lpstr>
      <vt:lpstr>Decon procedure</vt:lpstr>
      <vt:lpstr>What solution do we use?</vt:lpstr>
      <vt:lpstr>What solution do we use?</vt:lpstr>
      <vt:lpstr>PowerPoint Presentation</vt:lpstr>
      <vt:lpstr>Prêt-à-Porter?</vt:lpstr>
      <vt:lpstr>Personal protective equipment (PPE)</vt:lpstr>
      <vt:lpstr>Personal protective equipment (PPE)</vt:lpstr>
      <vt:lpstr>Personal protective equipment (PPE)</vt:lpstr>
      <vt:lpstr>Personal protective equipment (PPE)</vt:lpstr>
      <vt:lpstr>Decontamination setup</vt:lpstr>
      <vt:lpstr>Decontamination setup</vt:lpstr>
      <vt:lpstr>Decontamination setup</vt:lpstr>
      <vt:lpstr>Decontamination setup</vt:lpstr>
      <vt:lpstr>Hospital decontamination setup</vt:lpstr>
      <vt:lpstr>PowerPoint Presentation</vt:lpstr>
      <vt:lpstr>Initial triage</vt:lpstr>
      <vt:lpstr>PowerPoint Presentation</vt:lpstr>
      <vt:lpstr>Decontamination personnel</vt:lpstr>
      <vt:lpstr>PowerPoint Presentation</vt:lpstr>
      <vt:lpstr>Triage personnel</vt:lpstr>
      <vt:lpstr>PowerPoint Presentation</vt:lpstr>
      <vt:lpstr>Training</vt:lpstr>
      <vt:lpstr>Video – donning PPE for decon</vt:lpstr>
      <vt:lpstr>Video – donning PPE for decon</vt:lpstr>
      <vt:lpstr>Video – doffing PPE for decon</vt:lpstr>
      <vt:lpstr>Video – doffing PPE for decon</vt:lpstr>
      <vt:lpstr>Initial therapy</vt:lpstr>
      <vt:lpstr>Initial therapy</vt:lpstr>
      <vt:lpstr>Immediate antidotes</vt:lpstr>
      <vt:lpstr>Case</vt:lpstr>
      <vt:lpstr>Case</vt:lpstr>
      <vt:lpstr>Quiz</vt:lpstr>
      <vt:lpstr>Quiz</vt:lpstr>
      <vt:lpstr>Quiz</vt:lpstr>
      <vt:lpstr>Quiz</vt:lpstr>
      <vt:lpstr>Quiz</vt:lpstr>
      <vt:lpstr>Quiz</vt:lpstr>
      <vt:lpstr>Quiz</vt:lpstr>
      <vt:lpstr>Quiz</vt:lpstr>
      <vt:lpstr>Questions and discussion…</vt:lpstr>
    </vt:vector>
  </TitlesOfParts>
  <Company>OHSU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 base disorders in the Emergency department</dc:title>
  <dc:creator>ITG</dc:creator>
  <cp:lastModifiedBy>Rob Hendrickson</cp:lastModifiedBy>
  <cp:revision>474</cp:revision>
  <dcterms:created xsi:type="dcterms:W3CDTF">2010-06-29T13:21:23Z</dcterms:created>
  <dcterms:modified xsi:type="dcterms:W3CDTF">2015-09-15T23:15:08Z</dcterms:modified>
</cp:coreProperties>
</file>